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12"/>
  </p:notesMasterIdLst>
  <p:sldIdLst>
    <p:sldId id="256" r:id="rId2"/>
    <p:sldId id="349" r:id="rId3"/>
    <p:sldId id="351" r:id="rId4"/>
    <p:sldId id="350" r:id="rId5"/>
    <p:sldId id="352" r:id="rId6"/>
    <p:sldId id="347" r:id="rId7"/>
    <p:sldId id="348" r:id="rId8"/>
    <p:sldId id="337" r:id="rId9"/>
    <p:sldId id="338" r:id="rId10"/>
    <p:sldId id="343"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55" d="100"/>
          <a:sy n="55" d="100"/>
        </p:scale>
        <p:origin x="-1806"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7/16/2020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A4CAE77-B8B1-49B7-9986-23DC29B73BCB}"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29E3B3A6-35C4-4A4A-A93B-FEA2E3D83467}"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A60A15E1-6517-4DF2-87C5-84BAA2B375B7}"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C1599A8-CEA0-4EA6-AEBF-68186F8EDCBB}"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3A26468A-707D-43B7-A2A2-6F6E66C6416E}"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6442F78-5EBF-4453-A097-83F2C8DFCA84}" type="datetime1">
              <a:rPr lang="en-US" smtClean="0"/>
              <a:pPr>
                <a:defRPr/>
              </a:pPr>
              <a:t>7/16/2020</a:t>
            </a:fld>
            <a:endParaRPr lang="en-US"/>
          </a:p>
        </p:txBody>
      </p:sp>
      <p:sp>
        <p:nvSpPr>
          <p:cNvPr id="5" name="Footer Placeholder 4"/>
          <p:cNvSpPr>
            <a:spLocks noGrp="1"/>
          </p:cNvSpPr>
          <p:nvPr>
            <p:ph type="ftr" sz="quarter" idx="11"/>
          </p:nvPr>
        </p:nvSpPr>
        <p:spPr/>
        <p:txBody>
          <a:bodyPr/>
          <a:lstStyle/>
          <a:p>
            <a:pPr>
              <a:defRPr/>
            </a:pPr>
            <a:r>
              <a:rPr lang="en-US"/>
              <a:t>Author:RK</a:t>
            </a:r>
          </a:p>
        </p:txBody>
      </p:sp>
      <p:sp>
        <p:nvSpPr>
          <p:cNvPr id="6" name="Slide Number Placeholder 5"/>
          <p:cNvSpPr>
            <a:spLocks noGrp="1"/>
          </p:cNvSpPr>
          <p:nvPr>
            <p:ph type="sldNum" sz="quarter" idx="12"/>
          </p:nvPr>
        </p:nvSpPr>
        <p:spPr/>
        <p:txBody>
          <a:bodyPr/>
          <a:lstStyle/>
          <a:p>
            <a:pPr>
              <a:defRPr/>
            </a:pPr>
            <a:fld id="{30ECD9A4-5F66-4780-BB8E-330017FFA7D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E7E1BEA8-81AC-4EAA-9B8B-C356D39A598C}"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1FE8A84-AF12-4731-A1E2-EE3C3AE8E11C}"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F274DF4-1E11-4BE5-94EE-68DC7FD66A04}" type="datetime1">
              <a:rPr lang="en-US" smtClean="0"/>
              <a:pPr>
                <a:defRPr/>
              </a:pPr>
              <a:t>7/16/2020</a:t>
            </a:fld>
            <a:endParaRPr lang="en-US"/>
          </a:p>
        </p:txBody>
      </p:sp>
      <p:sp>
        <p:nvSpPr>
          <p:cNvPr id="8" name="Footer Placeholder 7"/>
          <p:cNvSpPr>
            <a:spLocks noGrp="1"/>
          </p:cNvSpPr>
          <p:nvPr>
            <p:ph type="ftr" sz="quarter" idx="11"/>
          </p:nvPr>
        </p:nvSpPr>
        <p:spPr/>
        <p:txBody>
          <a:bodyPr/>
          <a:lstStyle/>
          <a:p>
            <a:pPr>
              <a:defRPr/>
            </a:pPr>
            <a:r>
              <a:rPr lang="en-US"/>
              <a:t>Author:RK</a:t>
            </a:r>
          </a:p>
        </p:txBody>
      </p:sp>
      <p:sp>
        <p:nvSpPr>
          <p:cNvPr id="9" name="Slide Number Placeholder 8"/>
          <p:cNvSpPr>
            <a:spLocks noGrp="1"/>
          </p:cNvSpPr>
          <p:nvPr>
            <p:ph type="sldNum" sz="quarter" idx="12"/>
          </p:nvPr>
        </p:nvSpPr>
        <p:spPr/>
        <p:txBody>
          <a:bodyPr/>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95305D4A-26BC-4003-A6BB-1FE483E62D74}" type="datetime1">
              <a:rPr lang="en-US" smtClean="0"/>
              <a:pPr>
                <a:defRPr/>
              </a:pPr>
              <a:t>7/16/2020</a:t>
            </a:fld>
            <a:endParaRPr lang="en-US"/>
          </a:p>
        </p:txBody>
      </p:sp>
      <p:sp>
        <p:nvSpPr>
          <p:cNvPr id="4" name="Footer Placeholder 3"/>
          <p:cNvSpPr>
            <a:spLocks noGrp="1"/>
          </p:cNvSpPr>
          <p:nvPr>
            <p:ph type="ftr" sz="quarter" idx="11"/>
          </p:nvPr>
        </p:nvSpPr>
        <p:spPr/>
        <p:txBody>
          <a:bodyPr/>
          <a:lstStyle/>
          <a:p>
            <a:pPr>
              <a:defRPr/>
            </a:pPr>
            <a:r>
              <a:rPr lang="en-US"/>
              <a:t>Author:RK</a:t>
            </a:r>
          </a:p>
        </p:txBody>
      </p:sp>
      <p:sp>
        <p:nvSpPr>
          <p:cNvPr id="5" name="Slide Number Placeholder 4"/>
          <p:cNvSpPr>
            <a:spLocks noGrp="1"/>
          </p:cNvSpPr>
          <p:nvPr>
            <p:ph type="sldNum" sz="quarter" idx="12"/>
          </p:nvPr>
        </p:nvSpPr>
        <p:spPr/>
        <p:txBody>
          <a:bodyPr/>
          <a:lstStyle/>
          <a:p>
            <a:pPr>
              <a:defRPr/>
            </a:pPr>
            <a:fld id="{1FF23CE0-A7BA-44DD-B5DD-50C48A27FB9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217256AB-E1A6-415D-9F21-A517C3C15B98}" type="datetime1">
              <a:rPr lang="en-US" smtClean="0"/>
              <a:pPr>
                <a:defRPr/>
              </a:pPr>
              <a:t>7/16/2020</a:t>
            </a:fld>
            <a:endParaRPr lang="en-US"/>
          </a:p>
        </p:txBody>
      </p:sp>
      <p:sp>
        <p:nvSpPr>
          <p:cNvPr id="3" name="Footer Placeholder 2"/>
          <p:cNvSpPr>
            <a:spLocks noGrp="1"/>
          </p:cNvSpPr>
          <p:nvPr>
            <p:ph type="ftr" sz="quarter" idx="11"/>
          </p:nvPr>
        </p:nvSpPr>
        <p:spPr/>
        <p:txBody>
          <a:bodyPr/>
          <a:lstStyle/>
          <a:p>
            <a:pPr>
              <a:defRPr/>
            </a:pPr>
            <a:r>
              <a:rPr lang="en-US"/>
              <a:t>Author:RK</a:t>
            </a:r>
          </a:p>
        </p:txBody>
      </p:sp>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526942A-22AA-43F1-BB1B-25EDD8605733}"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C23F445-A553-4D3F-BF04-A18E2120CA0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4528B13-61B8-4B34-AE66-FAA20D62E9E3}" type="datetime1">
              <a:rPr lang="en-US" smtClean="0"/>
              <a:pPr>
                <a:defRPr/>
              </a:pPr>
              <a:t>7/16/2020</a:t>
            </a:fld>
            <a:endParaRPr lang="en-US"/>
          </a:p>
        </p:txBody>
      </p:sp>
      <p:sp>
        <p:nvSpPr>
          <p:cNvPr id="6" name="Footer Placeholder 5"/>
          <p:cNvSpPr>
            <a:spLocks noGrp="1"/>
          </p:cNvSpPr>
          <p:nvPr>
            <p:ph type="ftr" sz="quarter" idx="11"/>
          </p:nvPr>
        </p:nvSpPr>
        <p:spPr/>
        <p:txBody>
          <a:bodyPr/>
          <a:lstStyle/>
          <a:p>
            <a:pPr>
              <a:defRPr/>
            </a:pPr>
            <a:r>
              <a:rPr lang="en-US"/>
              <a:t>Author:RK</a:t>
            </a:r>
          </a:p>
        </p:txBody>
      </p:sp>
      <p:sp>
        <p:nvSpPr>
          <p:cNvPr id="7" name="Slide Number Placeholder 6"/>
          <p:cNvSpPr>
            <a:spLocks noGrp="1"/>
          </p:cNvSpPr>
          <p:nvPr>
            <p:ph type="sldNum" sz="quarter" idx="12"/>
          </p:nvPr>
        </p:nvSpPr>
        <p:spPr/>
        <p:txBody>
          <a:bodyPr/>
          <a:lstStyle/>
          <a:p>
            <a:pPr>
              <a:defRPr/>
            </a:pPr>
            <a:fld id="{5F7CE51B-D314-4748-A7FB-C6BBF3CC08C9}"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A77A13B-D29E-4A31-9A3D-BDF778EEE264}" type="datetime1">
              <a:rPr lang="en-US" smtClean="0"/>
              <a:pPr>
                <a:defRPr/>
              </a:pPr>
              <a:t>7/16/2020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Author:RK</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C30FFA0-8383-48F0-ABBC-CA0378A05A10}"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457200"/>
            <a:ext cx="8229600" cy="2667000"/>
          </a:xfrm>
        </p:spPr>
        <p:txBody>
          <a:bodyPr>
            <a:normAutofit fontScale="90000"/>
          </a:bodyPr>
          <a:lstStyle/>
          <a:p>
            <a:pPr indent="457200"/>
            <a:r>
              <a:rPr sz="4500" b="1" u="sng">
                <a:solidFill>
                  <a:srgbClr val="FF0000"/>
                </a:solidFill>
              </a:rPr>
              <a:t>WELCOME</a:t>
            </a:r>
            <a:r>
              <a:rPr sz="3200"/>
              <a:t/>
            </a:r>
            <a:br>
              <a:rPr sz="3200"/>
            </a:br>
            <a:r>
              <a:rPr sz="3200"/>
              <a:t/>
            </a:r>
            <a:br>
              <a:rPr sz="3200"/>
            </a:br>
            <a:r>
              <a:rPr sz="3000" b="1">
                <a:solidFill>
                  <a:schemeClr val="tx1"/>
                </a:solidFill>
              </a:rPr>
              <a:t>Class: B.Com – Part-2 </a:t>
            </a:r>
            <a:br>
              <a:rPr sz="3000" b="1">
                <a:solidFill>
                  <a:schemeClr val="tx1"/>
                </a:solidFill>
              </a:rPr>
            </a:br>
            <a:r>
              <a:rPr sz="3000" b="1">
                <a:solidFill>
                  <a:schemeClr val="tx1"/>
                </a:solidFill>
              </a:rPr>
              <a:t>Subject: Business Regulatory Framework</a:t>
            </a:r>
            <a:r>
              <a:rPr sz="2800"/>
              <a:t/>
            </a:r>
            <a:br>
              <a:rPr sz="2800"/>
            </a:br>
            <a:r>
              <a:rPr sz="2700" b="1">
                <a:solidFill>
                  <a:srgbClr val="FF0000"/>
                </a:solidFill>
              </a:rPr>
              <a:t>TOPIC:</a:t>
            </a:r>
            <a:r>
              <a:rPr lang="en-US" sz="2700" b="1" dirty="0">
                <a:solidFill>
                  <a:srgbClr val="FF0000"/>
                </a:solidFill>
              </a:rPr>
              <a:t>  </a:t>
            </a:r>
            <a:r>
              <a:rPr lang="en-US" sz="3100" b="1" dirty="0" smtClean="0">
                <a:solidFill>
                  <a:srgbClr val="FF0000"/>
                </a:solidFill>
              </a:rPr>
              <a:t>Documents Required For </a:t>
            </a:r>
            <a:r>
              <a:rPr lang="en-US" sz="3100" b="1" dirty="0" smtClean="0">
                <a:solidFill>
                  <a:srgbClr val="FF0000"/>
                </a:solidFill>
              </a:rPr>
              <a:t>Incorporation </a:t>
            </a:r>
            <a:r>
              <a:rPr lang="en-US" sz="3100" b="1" dirty="0" smtClean="0">
                <a:solidFill>
                  <a:srgbClr val="FF0000"/>
                </a:solidFill>
              </a:rPr>
              <a:t>Of Company  - Part - A</a:t>
            </a:r>
            <a:endParaRPr lang="en-US" sz="3100" b="1" dirty="0">
              <a:solidFill>
                <a:srgbClr val="FF0000"/>
              </a:solidFill>
            </a:endParaRPr>
          </a:p>
        </p:txBody>
      </p:sp>
      <p:sp>
        <p:nvSpPr>
          <p:cNvPr id="6146" name="Subtitle 2"/>
          <p:cNvSpPr>
            <a:spLocks noGrp="1"/>
          </p:cNvSpPr>
          <p:nvPr>
            <p:ph type="subTitle" idx="1"/>
          </p:nvPr>
        </p:nvSpPr>
        <p:spPr>
          <a:xfrm>
            <a:off x="914400" y="3352800"/>
            <a:ext cx="6934200" cy="3200400"/>
          </a:xfrm>
        </p:spPr>
        <p:txBody>
          <a:bodyPr>
            <a:normAutofit lnSpcReduction="10000"/>
          </a:bodyPr>
          <a:lstStyle/>
          <a:p>
            <a:pPr algn="ctr" eaLnBrk="1" hangingPunct="1"/>
            <a:endParaRPr lang="en-US" sz="4000" b="1" u="sng" dirty="0"/>
          </a:p>
          <a:p>
            <a:pPr algn="ctr" eaLnBrk="1" hangingPunct="1"/>
            <a:r>
              <a:rPr lang="en-US" sz="2600" b="1" u="sng" dirty="0">
                <a:solidFill>
                  <a:schemeClr val="tx1"/>
                </a:solidFill>
              </a:rPr>
              <a:t>Prepared By</a:t>
            </a:r>
          </a:p>
          <a:p>
            <a:pPr algn="ctr" eaLnBrk="1" hangingPunct="1">
              <a:spcBef>
                <a:spcPts val="200"/>
              </a:spcBef>
            </a:pPr>
            <a:r>
              <a:rPr lang="en-US" sz="2600" b="1" dirty="0">
                <a:solidFill>
                  <a:schemeClr val="tx1"/>
                </a:solidFill>
              </a:rPr>
              <a:t> Dr. SHAHID IQBAL </a:t>
            </a:r>
          </a:p>
          <a:p>
            <a:pPr algn="ctr" eaLnBrk="1" hangingPunct="1">
              <a:spcBef>
                <a:spcPts val="200"/>
              </a:spcBef>
            </a:pPr>
            <a:r>
              <a:rPr lang="en-US" sz="2600" b="1" dirty="0">
                <a:solidFill>
                  <a:schemeClr val="tx1"/>
                </a:solidFill>
              </a:rPr>
              <a:t>Guest Faculty,</a:t>
            </a:r>
          </a:p>
          <a:p>
            <a:pPr algn="ctr" eaLnBrk="1" hangingPunct="1">
              <a:spcBef>
                <a:spcPts val="200"/>
              </a:spcBef>
            </a:pPr>
            <a:r>
              <a:rPr lang="en-US" sz="2600" b="1" dirty="0">
                <a:solidFill>
                  <a:schemeClr val="tx1"/>
                </a:solidFill>
              </a:rPr>
              <a:t>Marwari College, </a:t>
            </a:r>
            <a:r>
              <a:rPr lang="en-US" sz="2600" b="1" dirty="0" err="1">
                <a:solidFill>
                  <a:schemeClr val="tx1"/>
                </a:solidFill>
              </a:rPr>
              <a:t>Darbhanga</a:t>
            </a:r>
            <a:r>
              <a:rPr lang="en-US" sz="2600" b="1" dirty="0">
                <a:solidFill>
                  <a:schemeClr val="tx1"/>
                </a:solidFill>
              </a:rPr>
              <a:t>,</a:t>
            </a:r>
          </a:p>
          <a:p>
            <a:pPr algn="ctr" eaLnBrk="1" hangingPunct="1">
              <a:spcBef>
                <a:spcPts val="200"/>
              </a:spcBef>
            </a:pPr>
            <a:r>
              <a:rPr lang="en-US" sz="2600" b="1" dirty="0">
                <a:solidFill>
                  <a:schemeClr val="tx1"/>
                </a:solidFill>
              </a:rPr>
              <a:t>Mobile No. and </a:t>
            </a:r>
            <a:r>
              <a:rPr lang="en-US" sz="2600" b="1" dirty="0" err="1">
                <a:solidFill>
                  <a:schemeClr val="tx1"/>
                </a:solidFill>
              </a:rPr>
              <a:t>Whatsup</a:t>
            </a:r>
            <a:r>
              <a:rPr lang="en-US" sz="2600" b="1" dirty="0">
                <a:solidFill>
                  <a:schemeClr val="tx1"/>
                </a:solidFill>
              </a:rPr>
              <a:t> No. : 7004160257</a:t>
            </a:r>
          </a:p>
          <a:p>
            <a:pPr algn="ctr" eaLnBrk="1" hangingPunct="1">
              <a:spcBef>
                <a:spcPts val="200"/>
              </a:spcBef>
            </a:pPr>
            <a:r>
              <a:rPr lang="en-US" sz="2600" b="1" dirty="0">
                <a:solidFill>
                  <a:schemeClr val="tx1"/>
                </a:solidFill>
              </a:rPr>
              <a:t>Email ID: shahidlnmu@gmail.com</a:t>
            </a:r>
          </a:p>
          <a:p>
            <a:pPr algn="ctr" eaLnBrk="1" hangingPunct="1">
              <a:spcBef>
                <a:spcPts val="200"/>
              </a:spcBef>
            </a:pPr>
            <a:endParaRPr lang="en-US" sz="2500" b="1" dirty="0">
              <a:solidFill>
                <a:schemeClr val="tx1"/>
              </a:solidFill>
            </a:endParaRPr>
          </a:p>
          <a:p>
            <a:pPr algn="ctr" eaLnBrk="1" hangingPunct="1"/>
            <a:endParaRPr lang="en-US" b="1" dirty="0"/>
          </a:p>
        </p:txBody>
      </p:sp>
      <p:sp>
        <p:nvSpPr>
          <p:cNvPr id="5" name="Slide Number Placeholder 4"/>
          <p:cNvSpPr>
            <a:spLocks noGrp="1"/>
          </p:cNvSpPr>
          <p:nvPr>
            <p:ph type="sldNum" sz="quarter" idx="12"/>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5974B-E87F-AA49-A40C-0D4C27F62E7C}"/>
              </a:ext>
            </a:extLst>
          </p:cNvPr>
          <p:cNvSpPr>
            <a:spLocks noGrp="1"/>
          </p:cNvSpPr>
          <p:nvPr>
            <p:ph type="title"/>
          </p:nvPr>
        </p:nvSpPr>
        <p:spPr>
          <a:xfrm>
            <a:off x="-195943" y="-2487612"/>
            <a:ext cx="8229600" cy="1143000"/>
          </a:xfrm>
        </p:spPr>
        <p:txBody>
          <a:bodyPr/>
          <a:lstStyle/>
          <a:p>
            <a:endParaRPr lang="en-US"/>
          </a:p>
        </p:txBody>
      </p:sp>
      <p:sp>
        <p:nvSpPr>
          <p:cNvPr id="6" name="Slide Number Placeholder 5">
            <a:extLst>
              <a:ext uri="{FF2B5EF4-FFF2-40B4-BE49-F238E27FC236}">
                <a16:creationId xmlns:a16="http://schemas.microsoft.com/office/drawing/2014/main" xmlns="" id="{ABFE1535-1C7E-9A49-9398-7DFA6891CF39}"/>
              </a:ext>
            </a:extLst>
          </p:cNvPr>
          <p:cNvSpPr>
            <a:spLocks noGrp="1"/>
          </p:cNvSpPr>
          <p:nvPr>
            <p:ph type="sldNum" sz="quarter" idx="12"/>
          </p:nvPr>
        </p:nvSpPr>
        <p:spPr/>
        <p:txBody>
          <a:bodyPr/>
          <a:lstStyle/>
          <a:p>
            <a:pPr>
              <a:defRPr/>
            </a:pPr>
            <a:fld id="{FE88FBAD-9DA8-472F-839A-428AD1F4DEE1}" type="slidenum">
              <a:rPr lang="en-US" smtClean="0"/>
              <a:pPr>
                <a:defRPr/>
              </a:pPr>
              <a:t>10</a:t>
            </a:fld>
            <a:endParaRPr lang="en-US"/>
          </a:p>
        </p:txBody>
      </p:sp>
      <p:sp>
        <p:nvSpPr>
          <p:cNvPr id="8" name="Title 1">
            <a:extLst>
              <a:ext uri="{FF2B5EF4-FFF2-40B4-BE49-F238E27FC236}">
                <a16:creationId xmlns:a16="http://schemas.microsoft.com/office/drawing/2014/main" xmlns="" id="{28CFEC4A-1F7E-C64F-93EF-1F89EAB38519}"/>
              </a:ext>
            </a:extLst>
          </p:cNvPr>
          <p:cNvSpPr txBox="1">
            <a:spLocks noGrp="1"/>
          </p:cNvSpPr>
          <p:nvPr>
            <p:ph idx="1"/>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n-US" sz="5000">
                <a:solidFill>
                  <a:srgbClr val="FF0000"/>
                </a:solidFill>
              </a:rPr>
              <a:t>Thank You</a:t>
            </a:r>
            <a:endParaRPr lang="en-US" sz="5000" dirty="0">
              <a:solidFill>
                <a:srgbClr val="FF0000"/>
              </a:solidFill>
            </a:endParaRPr>
          </a:p>
        </p:txBody>
      </p:sp>
    </p:spTree>
    <p:extLst>
      <p:ext uri="{BB962C8B-B14F-4D97-AF65-F5344CB8AC3E}">
        <p14:creationId xmlns:p14="http://schemas.microsoft.com/office/powerpoint/2010/main" xmlns="" val="2127943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2</a:t>
            </a:fld>
            <a:endParaRPr lang="en-US" dirty="0"/>
          </a:p>
        </p:txBody>
      </p:sp>
      <p:sp>
        <p:nvSpPr>
          <p:cNvPr id="8" name="object 2"/>
          <p:cNvSpPr txBox="1"/>
          <p:nvPr/>
        </p:nvSpPr>
        <p:spPr>
          <a:xfrm>
            <a:off x="381000" y="299462"/>
            <a:ext cx="8458200" cy="5791329"/>
          </a:xfrm>
          <a:prstGeom prst="rect">
            <a:avLst/>
          </a:prstGeom>
        </p:spPr>
        <p:txBody>
          <a:bodyPr vert="horz" wrap="square" lIns="0" tIns="12700" rIns="0" bIns="0" rtlCol="0">
            <a:spAutoFit/>
          </a:bodyPr>
          <a:lstStyle/>
          <a:p>
            <a:pPr algn="just"/>
            <a:r>
              <a:rPr lang="en-US" sz="2800" b="1" dirty="0" smtClean="0">
                <a:solidFill>
                  <a:srgbClr val="0070C0"/>
                </a:solidFill>
                <a:latin typeface="+mj-lt"/>
              </a:rPr>
              <a:t>Documents Required For </a:t>
            </a:r>
            <a:r>
              <a:rPr lang="en-US" sz="2800" b="1" dirty="0" smtClean="0">
                <a:solidFill>
                  <a:srgbClr val="0070C0"/>
                </a:solidFill>
                <a:latin typeface="+mj-lt"/>
              </a:rPr>
              <a:t>Incorporation </a:t>
            </a:r>
            <a:r>
              <a:rPr lang="en-US" sz="2800" b="1" dirty="0" smtClean="0">
                <a:solidFill>
                  <a:srgbClr val="0070C0"/>
                </a:solidFill>
                <a:latin typeface="+mj-lt"/>
              </a:rPr>
              <a:t>Of </a:t>
            </a:r>
            <a:r>
              <a:rPr lang="en-US" sz="2800" b="1" dirty="0" smtClean="0">
                <a:solidFill>
                  <a:srgbClr val="0070C0"/>
                </a:solidFill>
                <a:latin typeface="+mj-lt"/>
              </a:rPr>
              <a:t>Company:</a:t>
            </a:r>
            <a:endParaRPr lang="en-US" sz="2800" dirty="0" smtClean="0">
              <a:solidFill>
                <a:srgbClr val="0070C0"/>
              </a:solidFill>
              <a:latin typeface="+mj-lt"/>
            </a:endParaRPr>
          </a:p>
          <a:p>
            <a:pPr algn="just">
              <a:lnSpc>
                <a:spcPct val="50000"/>
              </a:lnSpc>
            </a:pPr>
            <a:endParaRPr lang="en-US" sz="2300" dirty="0" smtClean="0">
              <a:latin typeface="+mj-lt"/>
            </a:endParaRPr>
          </a:p>
          <a:p>
            <a:pPr algn="just"/>
            <a:r>
              <a:rPr lang="en-US" sz="2400" dirty="0" smtClean="0">
                <a:latin typeface="+mj-lt"/>
              </a:rPr>
              <a:t>For </a:t>
            </a:r>
            <a:r>
              <a:rPr lang="en-US" sz="2400" dirty="0" smtClean="0">
                <a:latin typeface="+mj-lt"/>
              </a:rPr>
              <a:t>the registration of the company following documents and information are required to be filed with the registrar within whose jurisdiction the registered office of the company is proposed to be </a:t>
            </a:r>
            <a:r>
              <a:rPr lang="en-US" sz="2400" dirty="0" smtClean="0">
                <a:latin typeface="+mj-lt"/>
              </a:rPr>
              <a:t>situated-</a:t>
            </a:r>
          </a:p>
          <a:p>
            <a:pPr algn="just"/>
            <a:endParaRPr lang="en-US" sz="2400" dirty="0" smtClean="0">
              <a:latin typeface="+mj-lt"/>
            </a:endParaRPr>
          </a:p>
          <a:p>
            <a:pPr marL="457200" indent="-457200" algn="just">
              <a:buAutoNum type="alphaLcParenR"/>
            </a:pPr>
            <a:r>
              <a:rPr lang="en-US" sz="2400" dirty="0" smtClean="0">
                <a:latin typeface="+mj-lt"/>
              </a:rPr>
              <a:t>the </a:t>
            </a:r>
            <a:r>
              <a:rPr lang="en-US" sz="2400" dirty="0" smtClean="0">
                <a:latin typeface="+mj-lt"/>
              </a:rPr>
              <a:t>memorandum and articles of the company duly signed by all the subscribers to the memorandum. </a:t>
            </a:r>
            <a:endParaRPr lang="en-US" sz="2400" dirty="0" smtClean="0">
              <a:latin typeface="+mj-lt"/>
            </a:endParaRPr>
          </a:p>
          <a:p>
            <a:pPr marL="457200" indent="-457200" algn="just"/>
            <a:r>
              <a:rPr lang="en-US" sz="2400" dirty="0" smtClean="0">
                <a:latin typeface="+mj-lt"/>
              </a:rPr>
              <a:t>b</a:t>
            </a:r>
            <a:r>
              <a:rPr lang="en-US" sz="2400" dirty="0" smtClean="0">
                <a:latin typeface="+mj-lt"/>
              </a:rPr>
              <a:t>) a declaration by person who is engaged in the formation of the company (an advocate, a chartered accountant, cost accountant or company secretary in practice), and by a person named in the articles (director, manager or secretary of the company), that all the requirements of this Act and the rules made there under in respect of registration and matters precedent or incidental thereto have been complied with. </a:t>
            </a:r>
            <a:endParaRPr lang="en-US" sz="2400" dirty="0" smtClean="0">
              <a:latin typeface="+mj-lt"/>
            </a:endParaRP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3</a:t>
            </a:fld>
            <a:endParaRPr lang="en-US" dirty="0"/>
          </a:p>
        </p:txBody>
      </p:sp>
      <p:sp>
        <p:nvSpPr>
          <p:cNvPr id="8" name="object 2"/>
          <p:cNvSpPr txBox="1"/>
          <p:nvPr/>
        </p:nvSpPr>
        <p:spPr>
          <a:xfrm>
            <a:off x="381000" y="299462"/>
            <a:ext cx="8458200" cy="6383799"/>
          </a:xfrm>
          <a:prstGeom prst="rect">
            <a:avLst/>
          </a:prstGeom>
        </p:spPr>
        <p:txBody>
          <a:bodyPr vert="horz" wrap="square" lIns="0" tIns="12700" rIns="0" bIns="0" rtlCol="0">
            <a:spAutoFit/>
          </a:bodyPr>
          <a:lstStyle/>
          <a:p>
            <a:pPr marL="457200" indent="-457200" algn="just"/>
            <a:r>
              <a:rPr lang="en-US" sz="2300" dirty="0" smtClean="0">
                <a:latin typeface="+mj-lt"/>
              </a:rPr>
              <a:t>c</a:t>
            </a:r>
            <a:r>
              <a:rPr lang="en-US" sz="2300" dirty="0" smtClean="0">
                <a:latin typeface="+mj-lt"/>
              </a:rPr>
              <a:t>) an affidavit from each of the subscribers to the memorandum and from persons named as the first directors, if any, in the articles stating that:</a:t>
            </a:r>
          </a:p>
          <a:p>
            <a:pPr marL="914400" lvl="1" indent="-457200" algn="just">
              <a:buAutoNum type="arabicParenR"/>
            </a:pPr>
            <a:r>
              <a:rPr lang="en-US" sz="2300" dirty="0" smtClean="0">
                <a:latin typeface="+mj-lt"/>
              </a:rPr>
              <a:t>he </a:t>
            </a:r>
            <a:r>
              <a:rPr lang="en-US" sz="2300" dirty="0" smtClean="0">
                <a:latin typeface="+mj-lt"/>
              </a:rPr>
              <a:t>is not convicted of any offence in connection with the promotion, formation or management of any company, or </a:t>
            </a:r>
            <a:endParaRPr lang="en-US" sz="2300" dirty="0" smtClean="0">
              <a:latin typeface="+mj-lt"/>
            </a:endParaRPr>
          </a:p>
          <a:p>
            <a:pPr marL="457200" indent="-457200" algn="just"/>
            <a:r>
              <a:rPr lang="en-US" sz="2300" dirty="0" smtClean="0">
                <a:latin typeface="+mj-lt"/>
              </a:rPr>
              <a:t>	2</a:t>
            </a:r>
            <a:r>
              <a:rPr lang="en-US" sz="2300" dirty="0" smtClean="0">
                <a:latin typeface="+mj-lt"/>
              </a:rPr>
              <a:t>) </a:t>
            </a:r>
            <a:r>
              <a:rPr lang="en-US" sz="2300" dirty="0" smtClean="0">
                <a:latin typeface="+mj-lt"/>
              </a:rPr>
              <a:t>	he </a:t>
            </a:r>
            <a:r>
              <a:rPr lang="en-US" sz="2300" dirty="0" smtClean="0">
                <a:latin typeface="+mj-lt"/>
              </a:rPr>
              <a:t>has not been found guilty of any fraud or misfeasance or of any breach of duty to any company under this Act or any previous company law during the last five years, </a:t>
            </a:r>
            <a:endParaRPr lang="en-US" sz="2300" dirty="0" smtClean="0">
              <a:latin typeface="+mj-lt"/>
            </a:endParaRPr>
          </a:p>
          <a:p>
            <a:pPr marL="457200" indent="-457200" algn="just"/>
            <a:r>
              <a:rPr lang="en-US" sz="2300" dirty="0" smtClean="0">
                <a:latin typeface="+mj-lt"/>
              </a:rPr>
              <a:t>	3</a:t>
            </a:r>
            <a:r>
              <a:rPr lang="en-US" sz="2300" dirty="0" smtClean="0">
                <a:latin typeface="+mj-lt"/>
              </a:rPr>
              <a:t>) and that all the documents filed with the Registrar for registration of the company contain information that is correct and complete and true to the best of his knowledge and belief. </a:t>
            </a:r>
            <a:endParaRPr lang="en-US" sz="2300" dirty="0" smtClean="0">
              <a:latin typeface="+mj-lt"/>
            </a:endParaRPr>
          </a:p>
          <a:p>
            <a:pPr marL="457200" indent="-457200" algn="just"/>
            <a:r>
              <a:rPr lang="en-US" sz="2300" dirty="0" smtClean="0">
                <a:latin typeface="+mj-lt"/>
              </a:rPr>
              <a:t>d</a:t>
            </a:r>
            <a:r>
              <a:rPr lang="en-US" sz="2300" dirty="0" smtClean="0">
                <a:latin typeface="+mj-lt"/>
              </a:rPr>
              <a:t>) the address for correspondence till its registered office is established. </a:t>
            </a:r>
            <a:endParaRPr lang="en-US" sz="2300" dirty="0" smtClean="0">
              <a:latin typeface="+mj-lt"/>
            </a:endParaRPr>
          </a:p>
          <a:p>
            <a:pPr marL="457200" indent="-457200" algn="just"/>
            <a:r>
              <a:rPr lang="en-US" sz="2300" dirty="0" smtClean="0">
                <a:latin typeface="+mj-lt"/>
              </a:rPr>
              <a:t>e</a:t>
            </a:r>
            <a:r>
              <a:rPr lang="en-US" sz="2300" dirty="0" smtClean="0">
                <a:latin typeface="+mj-lt"/>
              </a:rPr>
              <a:t>) the particulars (names, including surnames or family names, residential address, nationality) of every subscriber to the memorandum along with proof of identity, and in the case of a subscriber being a body corporate, such particulars as may be prescribed. </a:t>
            </a:r>
            <a:endParaRPr lang="en-US" sz="2300" dirty="0" smtClean="0">
              <a:latin typeface="+mj-lt"/>
            </a:endParaRP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4</a:t>
            </a:fld>
            <a:endParaRPr lang="en-US" dirty="0"/>
          </a:p>
        </p:txBody>
      </p:sp>
      <p:sp>
        <p:nvSpPr>
          <p:cNvPr id="4" name="object 2"/>
          <p:cNvSpPr txBox="1"/>
          <p:nvPr/>
        </p:nvSpPr>
        <p:spPr>
          <a:xfrm>
            <a:off x="381000" y="299462"/>
            <a:ext cx="8458200" cy="5552802"/>
          </a:xfrm>
          <a:prstGeom prst="rect">
            <a:avLst/>
          </a:prstGeom>
        </p:spPr>
        <p:txBody>
          <a:bodyPr vert="horz" wrap="square" lIns="0" tIns="12700" rIns="0" bIns="0" rtlCol="0">
            <a:spAutoFit/>
          </a:bodyPr>
          <a:lstStyle/>
          <a:p>
            <a:pPr marL="457200" indent="-457200" algn="just"/>
            <a:endParaRPr lang="en-US" sz="2400" dirty="0" smtClean="0">
              <a:latin typeface="+mj-lt"/>
            </a:endParaRPr>
          </a:p>
          <a:p>
            <a:pPr marL="457200" indent="-457200" algn="just"/>
            <a:r>
              <a:rPr lang="en-US" sz="2400" dirty="0" smtClean="0">
                <a:latin typeface="+mj-lt"/>
              </a:rPr>
              <a:t>f) the particulars (names, including surnames or family names, the Director Identification Number, residential address, nationality) of the persons mentioned in the articles as the first directors of the company and such other particulars including proof of identity as may be prescribed, and</a:t>
            </a:r>
          </a:p>
          <a:p>
            <a:pPr marL="457200" indent="-457200" algn="just"/>
            <a:endParaRPr lang="en-US" sz="2400" dirty="0" smtClean="0">
              <a:latin typeface="+mj-lt"/>
            </a:endParaRPr>
          </a:p>
          <a:p>
            <a:pPr marL="457200" indent="-457200" algn="just"/>
            <a:r>
              <a:rPr lang="en-US" sz="2400" dirty="0" smtClean="0">
                <a:latin typeface="+mj-lt"/>
              </a:rPr>
              <a:t>g</a:t>
            </a:r>
            <a:r>
              <a:rPr lang="en-US" sz="2400" dirty="0" smtClean="0">
                <a:latin typeface="+mj-lt"/>
              </a:rPr>
              <a:t>) the particulars of the interests of the persons mentioned in the articles as the first directors of the company in other firms or bodies corporate along with their consent to act as directors of the company in such form and manner as may be prescribed. Particulars provided in this provision shall be of the individual subscriber and not of the professional engaged in the incorporation of the company [The Companies (Incorporation) Rules, 2014]. </a:t>
            </a:r>
            <a:endParaRPr lang="en-GB" sz="2250" dirty="0" smtClean="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5</a:t>
            </a:fld>
            <a:endParaRPr lang="en-US" dirty="0"/>
          </a:p>
        </p:txBody>
      </p:sp>
      <p:sp>
        <p:nvSpPr>
          <p:cNvPr id="4" name="object 2"/>
          <p:cNvSpPr txBox="1"/>
          <p:nvPr/>
        </p:nvSpPr>
        <p:spPr>
          <a:xfrm>
            <a:off x="381000" y="299462"/>
            <a:ext cx="8458200" cy="6283771"/>
          </a:xfrm>
          <a:prstGeom prst="rect">
            <a:avLst/>
          </a:prstGeom>
        </p:spPr>
        <p:txBody>
          <a:bodyPr vert="horz" wrap="square" lIns="0" tIns="12700" rIns="0" bIns="0" rtlCol="0">
            <a:spAutoFit/>
          </a:bodyPr>
          <a:lstStyle/>
          <a:p>
            <a:pPr algn="ctr"/>
            <a:r>
              <a:rPr lang="en-GB" sz="2500" b="1" dirty="0" smtClean="0">
                <a:solidFill>
                  <a:srgbClr val="FF0000"/>
                </a:solidFill>
                <a:effectLst/>
                <a:latin typeface="+mj-lt"/>
                <a:ea typeface="Times New Roman" panose="02020603050405020304" pitchFamily="18" charset="0"/>
                <a:cs typeface="Times New Roman" panose="02020603050405020304" pitchFamily="18" charset="0"/>
              </a:rPr>
              <a:t>A</a:t>
            </a:r>
            <a:r>
              <a:rPr lang="en-GB" sz="2500" b="1" dirty="0">
                <a:solidFill>
                  <a:srgbClr val="FF0000"/>
                </a:solidFill>
                <a:effectLst/>
                <a:latin typeface="+mj-lt"/>
                <a:ea typeface="Times New Roman" panose="02020603050405020304" pitchFamily="18" charset="0"/>
                <a:cs typeface="Times New Roman" panose="02020603050405020304" pitchFamily="18" charset="0"/>
              </a:rPr>
              <a:t>. Memorandum of Association:</a:t>
            </a:r>
          </a:p>
          <a:p>
            <a:pPr algn="just"/>
            <a:endParaRPr lang="en-GB" sz="2250" dirty="0" smtClean="0">
              <a:effectLst/>
              <a:latin typeface="+mj-lt"/>
              <a:ea typeface="Times New Roman" panose="02020603050405020304" pitchFamily="18" charset="0"/>
              <a:cs typeface="Times New Roman" panose="02020603050405020304" pitchFamily="18" charset="0"/>
            </a:endParaRPr>
          </a:p>
          <a:p>
            <a:pPr algn="just"/>
            <a:r>
              <a:rPr lang="en-GB" sz="2250" dirty="0" smtClean="0">
                <a:effectLst/>
                <a:latin typeface="+mj-lt"/>
                <a:ea typeface="Times New Roman" panose="02020603050405020304" pitchFamily="18" charset="0"/>
                <a:cs typeface="Times New Roman" panose="02020603050405020304" pitchFamily="18" charset="0"/>
              </a:rPr>
              <a:t>Memorandum </a:t>
            </a:r>
            <a:r>
              <a:rPr lang="en-GB" sz="2250" dirty="0">
                <a:effectLst/>
                <a:latin typeface="+mj-lt"/>
                <a:ea typeface="Times New Roman" panose="02020603050405020304" pitchFamily="18" charset="0"/>
                <a:cs typeface="Times New Roman" panose="02020603050405020304" pitchFamily="18" charset="0"/>
              </a:rPr>
              <a:t>of Association is the most important document as it defines the objectives of the company. No company can legally undertake activities that are not contained in its Memorandum of Association</a:t>
            </a:r>
            <a:r>
              <a:rPr lang="en-GB" sz="2250" dirty="0" smtClean="0">
                <a:effectLst/>
                <a:latin typeface="+mj-lt"/>
                <a:ea typeface="Times New Roman" panose="02020603050405020304" pitchFamily="18" charset="0"/>
                <a:cs typeface="Times New Roman" panose="02020603050405020304" pitchFamily="18" charset="0"/>
              </a:rPr>
              <a:t>. </a:t>
            </a:r>
          </a:p>
          <a:p>
            <a:pPr algn="just"/>
            <a:r>
              <a:rPr lang="en-US" sz="2250" b="1" dirty="0" smtClean="0">
                <a:latin typeface="+mj-lt"/>
              </a:rPr>
              <a:t>Statutory </a:t>
            </a:r>
            <a:r>
              <a:rPr lang="en-US" sz="2250" b="1" dirty="0" smtClean="0">
                <a:latin typeface="+mj-lt"/>
              </a:rPr>
              <a:t>definition</a:t>
            </a:r>
            <a:r>
              <a:rPr lang="en-GB" sz="2250" dirty="0" smtClean="0">
                <a:effectLst/>
                <a:latin typeface="+mj-lt"/>
                <a:ea typeface="Times New Roman" panose="02020603050405020304" pitchFamily="18" charset="0"/>
                <a:cs typeface="Times New Roman" panose="02020603050405020304" pitchFamily="18" charset="0"/>
              </a:rPr>
              <a:t> </a:t>
            </a:r>
            <a:r>
              <a:rPr lang="en-GB" sz="2250" dirty="0">
                <a:latin typeface="+mj-lt"/>
                <a:ea typeface="Times New Roman" panose="02020603050405020304" pitchFamily="18" charset="0"/>
                <a:cs typeface="Times New Roman" panose="02020603050405020304" pitchFamily="18" charset="0"/>
              </a:rPr>
              <a:t>A</a:t>
            </a:r>
            <a:r>
              <a:rPr lang="en-GB" sz="2250" dirty="0" smtClean="0">
                <a:effectLst/>
                <a:latin typeface="+mj-lt"/>
                <a:ea typeface="Times New Roman" panose="02020603050405020304" pitchFamily="18" charset="0"/>
                <a:cs typeface="Times New Roman" panose="02020603050405020304" pitchFamily="18" charset="0"/>
              </a:rPr>
              <a:t>s </a:t>
            </a:r>
            <a:r>
              <a:rPr lang="en-GB" sz="2250" dirty="0">
                <a:effectLst/>
                <a:latin typeface="+mj-lt"/>
                <a:ea typeface="Times New Roman" panose="02020603050405020304" pitchFamily="18" charset="0"/>
                <a:cs typeface="Times New Roman" panose="02020603050405020304" pitchFamily="18" charset="0"/>
              </a:rPr>
              <a:t>per section 2(56) of The Companies Act, </a:t>
            </a:r>
            <a:r>
              <a:rPr lang="en-GB" sz="2250" dirty="0" smtClean="0">
                <a:effectLst/>
                <a:latin typeface="+mj-lt"/>
                <a:ea typeface="Times New Roman" panose="02020603050405020304" pitchFamily="18" charset="0"/>
                <a:cs typeface="Times New Roman" panose="02020603050405020304" pitchFamily="18" charset="0"/>
              </a:rPr>
              <a:t>2013, </a:t>
            </a:r>
            <a:r>
              <a:rPr lang="en-US" sz="2250" dirty="0" smtClean="0">
                <a:latin typeface="+mj-lt"/>
              </a:rPr>
              <a:t>'Memorandum</a:t>
            </a:r>
            <a:r>
              <a:rPr lang="en-US" sz="2250" dirty="0" smtClean="0">
                <a:latin typeface="+mj-lt"/>
              </a:rPr>
              <a:t>' means the memorandum of association of a company as originally framed or as altered from time to time in pursuance of any previous companies law or of this Act [Sec. 2(56)]. </a:t>
            </a:r>
            <a:endParaRPr lang="en-US" sz="2250" dirty="0" smtClean="0">
              <a:latin typeface="+mj-lt"/>
            </a:endParaRPr>
          </a:p>
          <a:p>
            <a:pPr algn="just"/>
            <a:endParaRPr lang="en-US" sz="2250" b="1" dirty="0" smtClean="0">
              <a:latin typeface="+mj-lt"/>
            </a:endParaRPr>
          </a:p>
          <a:p>
            <a:pPr algn="just"/>
            <a:r>
              <a:rPr lang="en-US" sz="2250" b="1" dirty="0" smtClean="0">
                <a:latin typeface="+mj-lt"/>
              </a:rPr>
              <a:t>Other definitions:</a:t>
            </a:r>
          </a:p>
          <a:p>
            <a:pPr algn="just"/>
            <a:r>
              <a:rPr lang="en-US" sz="2250" b="1" dirty="0" smtClean="0">
                <a:latin typeface="+mj-lt"/>
              </a:rPr>
              <a:t>As </a:t>
            </a:r>
            <a:r>
              <a:rPr lang="en-US" sz="2250" b="1" dirty="0" smtClean="0">
                <a:latin typeface="+mj-lt"/>
              </a:rPr>
              <a:t>given by </a:t>
            </a:r>
            <a:r>
              <a:rPr lang="en-US" sz="2250" b="1" dirty="0" smtClean="0">
                <a:latin typeface="+mj-lt"/>
              </a:rPr>
              <a:t>Palmer,</a:t>
            </a:r>
            <a:r>
              <a:rPr lang="en-US" sz="2250" dirty="0" smtClean="0">
                <a:latin typeface="+mj-lt"/>
              </a:rPr>
              <a:t> </a:t>
            </a:r>
            <a:r>
              <a:rPr lang="en-US" sz="2250" dirty="0" smtClean="0">
                <a:latin typeface="+mj-lt"/>
              </a:rPr>
              <a:t>Memorandum contains the objects for which the company is formed and therefore, identifies the possible scope of its operations beyond which its actions cannot go. It defines as well as confines the powers of the company</a:t>
            </a:r>
            <a:r>
              <a:rPr lang="en-US" sz="2250" dirty="0" smtClean="0">
                <a:latin typeface="+mj-lt"/>
              </a:rPr>
              <a:t>.</a:t>
            </a:r>
          </a:p>
          <a:p>
            <a:pPr algn="just"/>
            <a:r>
              <a:rPr lang="en-US" sz="2250" b="1" dirty="0" smtClean="0">
                <a:latin typeface="+mj-lt"/>
              </a:rPr>
              <a:t>As </a:t>
            </a:r>
            <a:r>
              <a:rPr lang="en-US" sz="2250" b="1" dirty="0" smtClean="0">
                <a:latin typeface="+mj-lt"/>
              </a:rPr>
              <a:t>given by Bowen L J</a:t>
            </a:r>
            <a:r>
              <a:rPr lang="en-US" sz="2250" b="1" dirty="0" smtClean="0">
                <a:latin typeface="+mj-lt"/>
              </a:rPr>
              <a:t>.,</a:t>
            </a:r>
            <a:r>
              <a:rPr lang="en-US" sz="2250" dirty="0" smtClean="0">
                <a:latin typeface="+mj-lt"/>
              </a:rPr>
              <a:t> </a:t>
            </a:r>
            <a:r>
              <a:rPr lang="en-US" sz="2250" dirty="0" smtClean="0">
                <a:latin typeface="+mj-lt"/>
              </a:rPr>
              <a:t>Memorandum contains the fundamental conditions upon which alone the company is allowed to be incorporated. </a:t>
            </a:r>
            <a:endParaRPr lang="en-GB" sz="2250" dirty="0" smtClean="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6</a:t>
            </a:fld>
            <a:endParaRPr lang="en-US" dirty="0"/>
          </a:p>
        </p:txBody>
      </p:sp>
      <p:sp>
        <p:nvSpPr>
          <p:cNvPr id="8" name="object 2"/>
          <p:cNvSpPr txBox="1"/>
          <p:nvPr/>
        </p:nvSpPr>
        <p:spPr>
          <a:xfrm>
            <a:off x="381000" y="136525"/>
            <a:ext cx="8305800" cy="6429965"/>
          </a:xfrm>
          <a:prstGeom prst="rect">
            <a:avLst/>
          </a:prstGeom>
        </p:spPr>
        <p:txBody>
          <a:bodyPr vert="horz" wrap="square" lIns="0" tIns="12700" rIns="0" bIns="0" rtlCol="0">
            <a:spAutoFit/>
          </a:bodyPr>
          <a:lstStyle/>
          <a:p>
            <a:pPr algn="just"/>
            <a:r>
              <a:rPr lang="en-US" sz="2400" b="1" dirty="0" smtClean="0">
                <a:solidFill>
                  <a:srgbClr val="FF0000"/>
                </a:solidFill>
                <a:latin typeface="+mj-lt"/>
              </a:rPr>
              <a:t>Contents Of Memorandum (Clauses Contained in Memorandum) (Sec. 4) </a:t>
            </a:r>
          </a:p>
          <a:p>
            <a:pPr algn="just"/>
            <a:r>
              <a:rPr lang="en-US" sz="2400" b="1" dirty="0" smtClean="0">
                <a:solidFill>
                  <a:srgbClr val="FF0000"/>
                </a:solidFill>
                <a:latin typeface="+mj-lt"/>
              </a:rPr>
              <a:t>1. Name Clause:</a:t>
            </a:r>
            <a:r>
              <a:rPr lang="en-US" sz="2400" dirty="0" smtClean="0">
                <a:latin typeface="+mj-lt"/>
              </a:rPr>
              <a:t> </a:t>
            </a:r>
            <a:endParaRPr lang="en-US" sz="2300" dirty="0" smtClean="0">
              <a:latin typeface="+mj-lt"/>
            </a:endParaRPr>
          </a:p>
          <a:p>
            <a:pPr marL="457200" indent="-457200" algn="just">
              <a:buAutoNum type="alphaLcParenBoth"/>
            </a:pPr>
            <a:r>
              <a:rPr lang="en-US" sz="2300" dirty="0" smtClean="0">
                <a:latin typeface="+mj-lt"/>
              </a:rPr>
              <a:t>The </a:t>
            </a:r>
            <a:r>
              <a:rPr lang="en-US" sz="2300" dirty="0" smtClean="0">
                <a:latin typeface="+mj-lt"/>
              </a:rPr>
              <a:t>‘name clause’ of memorandum shall state the name of the company. </a:t>
            </a:r>
          </a:p>
          <a:p>
            <a:pPr marL="457200" indent="-457200" algn="just"/>
            <a:r>
              <a:rPr lang="en-US" sz="2300" dirty="0" smtClean="0">
                <a:latin typeface="+mj-lt"/>
              </a:rPr>
              <a:t>(</a:t>
            </a:r>
            <a:r>
              <a:rPr lang="en-US" sz="2300" dirty="0" smtClean="0">
                <a:latin typeface="+mj-lt"/>
              </a:rPr>
              <a:t>b) In the case of a public company, the word ‘limited’ shall be the last word of the name of the company. </a:t>
            </a:r>
            <a:endParaRPr lang="en-US" sz="2300" dirty="0" smtClean="0">
              <a:latin typeface="+mj-lt"/>
            </a:endParaRPr>
          </a:p>
          <a:p>
            <a:pPr marL="457200" indent="-457200" algn="just"/>
            <a:r>
              <a:rPr lang="en-US" sz="2300" dirty="0" smtClean="0">
                <a:latin typeface="+mj-lt"/>
              </a:rPr>
              <a:t>(</a:t>
            </a:r>
            <a:r>
              <a:rPr lang="en-US" sz="2300" dirty="0" smtClean="0">
                <a:latin typeface="+mj-lt"/>
              </a:rPr>
              <a:t>c) In the case of a private company, the words ‘private limited’ shall be the last words of the name of the company. </a:t>
            </a:r>
            <a:endParaRPr lang="en-US" sz="2300" dirty="0" smtClean="0">
              <a:latin typeface="+mj-lt"/>
            </a:endParaRPr>
          </a:p>
          <a:p>
            <a:pPr marL="457200" indent="-457200" algn="just"/>
            <a:r>
              <a:rPr lang="en-US" sz="2300" dirty="0" smtClean="0">
                <a:latin typeface="+mj-lt"/>
              </a:rPr>
              <a:t>(</a:t>
            </a:r>
            <a:r>
              <a:rPr lang="en-US" sz="2300" dirty="0" smtClean="0">
                <a:latin typeface="+mj-lt"/>
              </a:rPr>
              <a:t>d)The requirement to use the word ‘limited’ or the words ‘private limited’, as the case may be, shall not apply to a company registered u/s 8. </a:t>
            </a:r>
            <a:endParaRPr lang="en-US" sz="2300" dirty="0" smtClean="0">
              <a:latin typeface="+mj-lt"/>
            </a:endParaRPr>
          </a:p>
          <a:p>
            <a:pPr marL="457200" indent="-457200" algn="just"/>
            <a:r>
              <a:rPr lang="en-US" sz="2300" dirty="0" smtClean="0">
                <a:latin typeface="+mj-lt"/>
              </a:rPr>
              <a:t>(</a:t>
            </a:r>
            <a:r>
              <a:rPr lang="en-US" sz="2300" dirty="0" smtClean="0">
                <a:latin typeface="+mj-lt"/>
              </a:rPr>
              <a:t>e) In case of a government company the word ‘limited’ shall be the last word of the name of the company </a:t>
            </a:r>
            <a:endParaRPr lang="en-US" sz="2300" dirty="0" smtClean="0">
              <a:latin typeface="+mj-lt"/>
            </a:endParaRPr>
          </a:p>
          <a:p>
            <a:pPr marL="457200" indent="-457200" algn="just"/>
            <a:r>
              <a:rPr lang="en-US" sz="2300" dirty="0" smtClean="0">
                <a:latin typeface="+mj-lt"/>
              </a:rPr>
              <a:t>(</a:t>
            </a:r>
            <a:r>
              <a:rPr lang="en-US" sz="2300" dirty="0" smtClean="0">
                <a:latin typeface="+mj-lt"/>
              </a:rPr>
              <a:t>f) The name including phrase ‘Electoral Trust’ may be allowed for Registration of companies to be formed under section 8 of the Act, in accordance with the Electoral Trusts Scheme, 2013 notified by the Central Board of Direct Taxes (CBDT). </a:t>
            </a:r>
            <a:endParaRPr lang="en-GB" sz="23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7</a:t>
            </a:fld>
            <a:endParaRPr lang="en-US" dirty="0"/>
          </a:p>
        </p:txBody>
      </p:sp>
      <p:sp>
        <p:nvSpPr>
          <p:cNvPr id="8" name="object 2"/>
          <p:cNvSpPr txBox="1"/>
          <p:nvPr/>
        </p:nvSpPr>
        <p:spPr>
          <a:xfrm>
            <a:off x="304800" y="245601"/>
            <a:ext cx="8458200" cy="6383799"/>
          </a:xfrm>
          <a:prstGeom prst="rect">
            <a:avLst/>
          </a:prstGeom>
        </p:spPr>
        <p:txBody>
          <a:bodyPr vert="horz" wrap="square" lIns="0" tIns="12700" rIns="0" bIns="0" rtlCol="0">
            <a:spAutoFit/>
          </a:bodyPr>
          <a:lstStyle/>
          <a:p>
            <a:pPr algn="just"/>
            <a:r>
              <a:rPr lang="en-US" sz="2300" dirty="0" smtClean="0">
                <a:latin typeface="+mj-lt"/>
              </a:rPr>
              <a:t>For </a:t>
            </a:r>
            <a:r>
              <a:rPr lang="en-US" sz="2300" dirty="0" smtClean="0">
                <a:latin typeface="+mj-lt"/>
              </a:rPr>
              <a:t>the Companies under section 8 of the Act, the name shall include the words foundation, Forum, Association, Federation, Chambers, Confederation, council, Electoral trust and the like etc. [The Companies (Incorporation) Rules, 2014] </a:t>
            </a:r>
            <a:endParaRPr lang="en-US" sz="2300" dirty="0" smtClean="0">
              <a:latin typeface="+mj-lt"/>
            </a:endParaRPr>
          </a:p>
          <a:p>
            <a:pPr marL="457200" indent="-457200" algn="just"/>
            <a:r>
              <a:rPr lang="en-US" sz="2300" dirty="0" smtClean="0">
                <a:latin typeface="+mj-lt"/>
              </a:rPr>
              <a:t>(</a:t>
            </a:r>
            <a:r>
              <a:rPr lang="en-US" sz="2300" dirty="0" smtClean="0">
                <a:latin typeface="+mj-lt"/>
              </a:rPr>
              <a:t>g) In the case of One Person Company, the words “One Person Company”, should be included below its </a:t>
            </a:r>
            <a:r>
              <a:rPr lang="en-US" sz="2300" dirty="0" smtClean="0">
                <a:latin typeface="+mj-lt"/>
              </a:rPr>
              <a:t>name </a:t>
            </a:r>
          </a:p>
          <a:p>
            <a:pPr marL="457200" indent="-457200" algn="just"/>
            <a:endParaRPr lang="en-US" sz="2300" b="1" dirty="0" smtClean="0">
              <a:solidFill>
                <a:srgbClr val="FF0000"/>
              </a:solidFill>
              <a:latin typeface="+mj-lt"/>
            </a:endParaRPr>
          </a:p>
          <a:p>
            <a:pPr marL="457200" indent="-457200" algn="just"/>
            <a:r>
              <a:rPr lang="en-US" sz="2400" b="1" dirty="0" smtClean="0">
                <a:solidFill>
                  <a:srgbClr val="FF0000"/>
                </a:solidFill>
                <a:latin typeface="+mj-lt"/>
              </a:rPr>
              <a:t>2</a:t>
            </a:r>
            <a:r>
              <a:rPr lang="en-US" sz="2400" b="1" dirty="0" smtClean="0">
                <a:solidFill>
                  <a:srgbClr val="FF0000"/>
                </a:solidFill>
                <a:latin typeface="+mj-lt"/>
              </a:rPr>
              <a:t>. Situation clause/Registered office Clause: </a:t>
            </a:r>
            <a:r>
              <a:rPr lang="en-US" sz="2300" b="1" dirty="0" smtClean="0">
                <a:solidFill>
                  <a:srgbClr val="FF0000"/>
                </a:solidFill>
                <a:latin typeface="+mj-lt"/>
              </a:rPr>
              <a:t> </a:t>
            </a:r>
            <a:r>
              <a:rPr lang="en-US" sz="2300" dirty="0" smtClean="0">
                <a:latin typeface="+mj-lt"/>
              </a:rPr>
              <a:t>The </a:t>
            </a:r>
            <a:r>
              <a:rPr lang="en-US" sz="2300" dirty="0" smtClean="0">
                <a:latin typeface="+mj-lt"/>
              </a:rPr>
              <a:t>‘situation clause’ of memorandum shall state the name of the State in which the registered office of the company is proposed to be situated</a:t>
            </a:r>
            <a:r>
              <a:rPr lang="en-US" sz="2300" dirty="0" smtClean="0">
                <a:solidFill>
                  <a:srgbClr val="FF0000"/>
                </a:solidFill>
                <a:latin typeface="+mj-lt"/>
              </a:rPr>
              <a:t>. </a:t>
            </a:r>
          </a:p>
          <a:p>
            <a:pPr marL="457200" indent="-457200" algn="just"/>
            <a:endParaRPr lang="en-US" sz="2300" dirty="0" smtClean="0">
              <a:solidFill>
                <a:srgbClr val="FF0000"/>
              </a:solidFill>
              <a:latin typeface="+mj-lt"/>
            </a:endParaRPr>
          </a:p>
          <a:p>
            <a:pPr marL="457200" indent="-457200" algn="just"/>
            <a:r>
              <a:rPr lang="en-US" sz="2400" b="1" dirty="0" smtClean="0">
                <a:solidFill>
                  <a:srgbClr val="FF0000"/>
                </a:solidFill>
                <a:latin typeface="+mj-lt"/>
              </a:rPr>
              <a:t>3. Objects clause: </a:t>
            </a:r>
            <a:r>
              <a:rPr lang="en-US" sz="2300" dirty="0" smtClean="0">
                <a:latin typeface="+mj-lt"/>
              </a:rPr>
              <a:t>The </a:t>
            </a:r>
            <a:r>
              <a:rPr lang="en-US" sz="2300" dirty="0" smtClean="0">
                <a:latin typeface="+mj-lt"/>
              </a:rPr>
              <a:t>‘objects clause’ of memorandum shall state the objects for which the company is proposed to be incorporated and any matter considered necessary in furtherance thereof. If any company has changed its activities which are not reflected in its name, it shall change its name in line with its activities within a period of six months from the change of activities after complying with all the provisions as applicable to change of </a:t>
            </a:r>
            <a:r>
              <a:rPr lang="en-US" sz="2300" dirty="0" smtClean="0">
                <a:latin typeface="+mj-lt"/>
              </a:rPr>
              <a:t>name</a:t>
            </a:r>
            <a:endParaRPr lang="en-GB" sz="2300" dirty="0" smtClean="0">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8</a:t>
            </a:fld>
            <a:endParaRPr lang="en-US" dirty="0"/>
          </a:p>
        </p:txBody>
      </p:sp>
      <p:sp>
        <p:nvSpPr>
          <p:cNvPr id="8" name="object 2"/>
          <p:cNvSpPr txBox="1"/>
          <p:nvPr/>
        </p:nvSpPr>
        <p:spPr>
          <a:xfrm>
            <a:off x="419100" y="434216"/>
            <a:ext cx="8267700" cy="6291466"/>
          </a:xfrm>
          <a:prstGeom prst="rect">
            <a:avLst/>
          </a:prstGeom>
        </p:spPr>
        <p:txBody>
          <a:bodyPr vert="horz" wrap="square" lIns="0" tIns="12700" rIns="0" bIns="0" rtlCol="0">
            <a:spAutoFit/>
          </a:bodyPr>
          <a:lstStyle/>
          <a:p>
            <a:pPr algn="just"/>
            <a:r>
              <a:rPr lang="en-US" sz="2400" b="1" dirty="0" smtClean="0">
                <a:solidFill>
                  <a:srgbClr val="FF0000"/>
                </a:solidFill>
                <a:latin typeface="+mj-lt"/>
              </a:rPr>
              <a:t>4. Liability </a:t>
            </a:r>
            <a:r>
              <a:rPr lang="en-US" sz="2400" b="1" dirty="0" smtClean="0">
                <a:solidFill>
                  <a:srgbClr val="FF0000"/>
                </a:solidFill>
                <a:latin typeface="+mj-lt"/>
              </a:rPr>
              <a:t>clause: </a:t>
            </a:r>
          </a:p>
          <a:p>
            <a:pPr marL="457200" indent="-457200" algn="just">
              <a:buAutoNum type="alphaLcParenBoth"/>
            </a:pPr>
            <a:r>
              <a:rPr lang="en-US" sz="2400" dirty="0" smtClean="0">
                <a:latin typeface="+mj-lt"/>
              </a:rPr>
              <a:t>The </a:t>
            </a:r>
            <a:r>
              <a:rPr lang="en-US" sz="2400" dirty="0" smtClean="0">
                <a:latin typeface="+mj-lt"/>
              </a:rPr>
              <a:t>‘liability clause’ of memorandum shall state as to whether the liability of members of the company is limited or unlimited</a:t>
            </a:r>
            <a:r>
              <a:rPr lang="en-US" sz="2400" dirty="0" smtClean="0">
                <a:latin typeface="+mj-lt"/>
              </a:rPr>
              <a:t>.</a:t>
            </a:r>
          </a:p>
          <a:p>
            <a:pPr marL="457200" indent="-457200" algn="just"/>
            <a:r>
              <a:rPr lang="en-US" sz="2400" dirty="0" smtClean="0">
                <a:latin typeface="+mj-lt"/>
              </a:rPr>
              <a:t>(</a:t>
            </a:r>
            <a:r>
              <a:rPr lang="en-US" sz="2400" dirty="0" smtClean="0">
                <a:latin typeface="+mj-lt"/>
              </a:rPr>
              <a:t>b) In case of a company limited by shares, the memorandum shall state that liability of every member shall be limited to the amount unpaid on the shares held by him. </a:t>
            </a:r>
            <a:endParaRPr lang="en-US" sz="2400" dirty="0" smtClean="0">
              <a:latin typeface="+mj-lt"/>
            </a:endParaRPr>
          </a:p>
          <a:p>
            <a:pPr marL="457200" indent="-457200" algn="just"/>
            <a:r>
              <a:rPr lang="en-US" sz="2400" dirty="0" smtClean="0">
                <a:latin typeface="+mj-lt"/>
              </a:rPr>
              <a:t>(</a:t>
            </a:r>
            <a:r>
              <a:rPr lang="en-US" sz="2400" dirty="0" smtClean="0">
                <a:latin typeface="+mj-lt"/>
              </a:rPr>
              <a:t>c) In case of a company limited by guarantee, the memorandum shall state that liability of every member shall be limited to the amount that he has undertaken to pay to the company, in the event of winding up of the company. </a:t>
            </a:r>
            <a:endParaRPr lang="en-US" sz="2400" dirty="0" smtClean="0">
              <a:latin typeface="+mj-lt"/>
            </a:endParaRPr>
          </a:p>
          <a:p>
            <a:pPr algn="just"/>
            <a:r>
              <a:rPr lang="en-US" sz="2400" b="1" dirty="0" smtClean="0">
                <a:solidFill>
                  <a:srgbClr val="FF0000"/>
                </a:solidFill>
                <a:latin typeface="+mj-lt"/>
              </a:rPr>
              <a:t>5. Capital </a:t>
            </a:r>
            <a:r>
              <a:rPr lang="en-US" sz="2400" b="1" dirty="0" smtClean="0">
                <a:solidFill>
                  <a:srgbClr val="FF0000"/>
                </a:solidFill>
                <a:latin typeface="+mj-lt"/>
              </a:rPr>
              <a:t>clause: </a:t>
            </a:r>
          </a:p>
          <a:p>
            <a:pPr marL="457200" indent="-457200" algn="just">
              <a:buAutoNum type="alphaLcParenBoth"/>
            </a:pPr>
            <a:r>
              <a:rPr lang="en-US" sz="2400" dirty="0" smtClean="0">
                <a:latin typeface="+mj-lt"/>
              </a:rPr>
              <a:t>In </a:t>
            </a:r>
            <a:r>
              <a:rPr lang="en-US" sz="2400" dirty="0" smtClean="0">
                <a:latin typeface="+mj-lt"/>
              </a:rPr>
              <a:t>case of a company having a share capital, the memorandum shall contain the ‘Capital Clause’. </a:t>
            </a:r>
            <a:endParaRPr lang="en-US" sz="2400" dirty="0" smtClean="0">
              <a:latin typeface="+mj-lt"/>
            </a:endParaRPr>
          </a:p>
          <a:p>
            <a:pPr marL="457200" indent="-457200" algn="just"/>
            <a:r>
              <a:rPr lang="en-US" sz="2400" dirty="0" smtClean="0">
                <a:latin typeface="+mj-lt"/>
              </a:rPr>
              <a:t>(</a:t>
            </a:r>
            <a:r>
              <a:rPr lang="en-US" sz="2400" dirty="0" smtClean="0">
                <a:latin typeface="+mj-lt"/>
              </a:rPr>
              <a:t>b) The ‘capital clause’ of memorandum shall state— (</a:t>
            </a:r>
            <a:r>
              <a:rPr lang="en-US" sz="2400" dirty="0" err="1" smtClean="0">
                <a:latin typeface="+mj-lt"/>
              </a:rPr>
              <a:t>i</a:t>
            </a:r>
            <a:r>
              <a:rPr lang="en-US" sz="2400" dirty="0" smtClean="0">
                <a:latin typeface="+mj-lt"/>
              </a:rPr>
              <a:t>) the amount of share capital with which the company is registered (viz. the authorized Share Capital);and (ii) the division of the authorized share capital into shares of a fixed amount. </a:t>
            </a:r>
            <a:endParaRPr lang="en-GB" sz="2400" dirty="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a:bodyPr>
          <a:lstStyle/>
          <a:p>
            <a:pPr>
              <a:defRPr/>
            </a:pPr>
            <a:fld id="{BEFF15C5-7A37-4B5C-9F13-4DD073D7DC40}" type="slidenum">
              <a:rPr lang="en-US" smtClean="0"/>
              <a:pPr>
                <a:defRPr/>
              </a:pPr>
              <a:t>9</a:t>
            </a:fld>
            <a:endParaRPr lang="en-US" dirty="0"/>
          </a:p>
        </p:txBody>
      </p:sp>
      <p:sp>
        <p:nvSpPr>
          <p:cNvPr id="8" name="object 2"/>
          <p:cNvSpPr txBox="1"/>
          <p:nvPr/>
        </p:nvSpPr>
        <p:spPr>
          <a:xfrm>
            <a:off x="342900" y="243239"/>
            <a:ext cx="8458200" cy="5922134"/>
          </a:xfrm>
          <a:prstGeom prst="rect">
            <a:avLst/>
          </a:prstGeom>
        </p:spPr>
        <p:txBody>
          <a:bodyPr vert="horz" wrap="square" lIns="0" tIns="12700" rIns="0" bIns="0" rtlCol="0">
            <a:spAutoFit/>
          </a:bodyPr>
          <a:lstStyle/>
          <a:p>
            <a:pPr algn="just"/>
            <a:r>
              <a:rPr lang="en-US" sz="2400" b="1" dirty="0" smtClean="0">
                <a:solidFill>
                  <a:srgbClr val="FF0000"/>
                </a:solidFill>
                <a:latin typeface="+mj-lt"/>
              </a:rPr>
              <a:t>6. Subscription (Association) </a:t>
            </a:r>
            <a:r>
              <a:rPr lang="en-US" sz="2400" b="1" dirty="0" smtClean="0">
                <a:solidFill>
                  <a:srgbClr val="FF0000"/>
                </a:solidFill>
                <a:latin typeface="+mj-lt"/>
              </a:rPr>
              <a:t>clause: </a:t>
            </a:r>
          </a:p>
          <a:p>
            <a:pPr marL="457200" indent="-457200" algn="just">
              <a:buAutoNum type="alphaLcParenBoth"/>
            </a:pPr>
            <a:r>
              <a:rPr lang="en-US" sz="2400" dirty="0" smtClean="0">
                <a:latin typeface="+mj-lt"/>
              </a:rPr>
              <a:t>The </a:t>
            </a:r>
            <a:r>
              <a:rPr lang="en-US" sz="2400" dirty="0" smtClean="0">
                <a:latin typeface="+mj-lt"/>
              </a:rPr>
              <a:t>‘Subscription clause’ of memorandum shall state the number of shares that each subscriber to Member has agreed to subscribe. </a:t>
            </a:r>
            <a:endParaRPr lang="en-US" sz="2400" dirty="0" smtClean="0">
              <a:latin typeface="+mj-lt"/>
            </a:endParaRPr>
          </a:p>
          <a:p>
            <a:pPr marL="457200" indent="-457200" algn="just"/>
            <a:r>
              <a:rPr lang="en-US" sz="2400" dirty="0" smtClean="0">
                <a:latin typeface="+mj-lt"/>
              </a:rPr>
              <a:t>(</a:t>
            </a:r>
            <a:r>
              <a:rPr lang="en-US" sz="2400" dirty="0" smtClean="0">
                <a:latin typeface="+mj-lt"/>
              </a:rPr>
              <a:t>b) Every subscriber shall agree to subscribe for at least 1 share. </a:t>
            </a:r>
            <a:endParaRPr lang="en-US" sz="2400" dirty="0" smtClean="0">
              <a:latin typeface="+mj-lt"/>
            </a:endParaRPr>
          </a:p>
          <a:p>
            <a:pPr marL="457200" indent="-457200" algn="just"/>
            <a:r>
              <a:rPr lang="en-US" sz="2400" dirty="0" smtClean="0">
                <a:latin typeface="+mj-lt"/>
              </a:rPr>
              <a:t>(</a:t>
            </a:r>
            <a:r>
              <a:rPr lang="en-US" sz="2400" dirty="0" smtClean="0">
                <a:latin typeface="+mj-lt"/>
              </a:rPr>
              <a:t>c) The number of shares subscribed by each subscriber shall be indicated opposite to his name. </a:t>
            </a:r>
            <a:endParaRPr lang="en-US" sz="2400" dirty="0" smtClean="0">
              <a:latin typeface="+mj-lt"/>
            </a:endParaRPr>
          </a:p>
          <a:p>
            <a:pPr marL="457200" indent="-457200" algn="just"/>
            <a:endParaRPr lang="en-US" sz="2400" dirty="0" smtClean="0">
              <a:latin typeface="+mj-lt"/>
            </a:endParaRPr>
          </a:p>
          <a:p>
            <a:pPr algn="just"/>
            <a:r>
              <a:rPr lang="en-US" sz="2400" b="1" dirty="0" smtClean="0">
                <a:solidFill>
                  <a:srgbClr val="FF0000"/>
                </a:solidFill>
                <a:latin typeface="+mj-lt"/>
              </a:rPr>
              <a:t>7. Nomination </a:t>
            </a:r>
            <a:r>
              <a:rPr lang="en-US" sz="2400" b="1" dirty="0" smtClean="0">
                <a:solidFill>
                  <a:srgbClr val="FF0000"/>
                </a:solidFill>
                <a:latin typeface="+mj-lt"/>
              </a:rPr>
              <a:t>Clause: </a:t>
            </a:r>
          </a:p>
          <a:p>
            <a:pPr algn="just"/>
            <a:r>
              <a:rPr lang="en-US" sz="2400" dirty="0" smtClean="0">
                <a:latin typeface="+mj-lt"/>
              </a:rPr>
              <a:t>In </a:t>
            </a:r>
            <a:r>
              <a:rPr lang="en-US" sz="2400" dirty="0" smtClean="0">
                <a:latin typeface="+mj-lt"/>
              </a:rPr>
              <a:t>the case of a One Person Company, the memorandum shall state the name of a person, who, in the event of death of the subscriber, shall become the member of the company. The above clauses of the </a:t>
            </a:r>
            <a:endParaRPr lang="en-US" sz="2400" dirty="0" smtClean="0">
              <a:latin typeface="+mj-lt"/>
            </a:endParaRPr>
          </a:p>
          <a:p>
            <a:pPr algn="just"/>
            <a:endParaRPr lang="en-US" sz="2400" dirty="0" smtClean="0">
              <a:latin typeface="+mj-lt"/>
            </a:endParaRPr>
          </a:p>
          <a:p>
            <a:pPr algn="just"/>
            <a:r>
              <a:rPr lang="en-US" sz="2400" b="1" dirty="0" smtClean="0">
                <a:latin typeface="+mj-lt"/>
              </a:rPr>
              <a:t>Memorandum </a:t>
            </a:r>
            <a:r>
              <a:rPr lang="en-US" sz="2400" b="1" dirty="0" smtClean="0">
                <a:latin typeface="+mj-lt"/>
              </a:rPr>
              <a:t>are called compulsory clauses, or “Conditions”. In addition to these a memorandum may contain other provisions, for example rights attached to various classes of shares. </a:t>
            </a:r>
            <a:endParaRPr lang="en-GB" sz="2400" b="1" dirty="0">
              <a:effectLst/>
              <a:latin typeface="+mj-lt"/>
              <a:ea typeface="Times New Roman" panose="02020603050405020304" pitchFamily="18" charset="0"/>
              <a:cs typeface="Times New Roman" panose="02020603050405020304" pitchFamily="18" charset="0"/>
            </a:endParaRPr>
          </a:p>
        </p:txBody>
      </p:sp>
    </p:spTree>
  </p:cSld>
  <p:clrMapOvr>
    <a:masterClrMapping/>
  </p:clrMapOvr>
  <p:transition spd="slow">
    <p:wedg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4139</TotalTime>
  <Words>1233</Words>
  <Application>Microsoft Office PowerPoint</Application>
  <PresentationFormat>On-screen Show (4:3)</PresentationFormat>
  <Paragraphs>73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WELCOME  Class: B.Com – Part-2  Subject: Business Regulatory Framework TOPIC:  Documents Required For Incorporation Of Company  - Part - A</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385</cp:revision>
  <dcterms:created xsi:type="dcterms:W3CDTF">2011-08-23T10:02:56Z</dcterms:created>
  <dcterms:modified xsi:type="dcterms:W3CDTF">2020-07-16T07:23:03Z</dcterms:modified>
</cp:coreProperties>
</file>